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5" r:id="rId2"/>
    <p:sldId id="266" r:id="rId3"/>
    <p:sldId id="267" r:id="rId4"/>
    <p:sldId id="397" r:id="rId5"/>
    <p:sldId id="398" r:id="rId6"/>
    <p:sldId id="399" r:id="rId7"/>
    <p:sldId id="400" r:id="rId8"/>
    <p:sldId id="401" r:id="rId9"/>
    <p:sldId id="268" r:id="rId10"/>
    <p:sldId id="269" r:id="rId11"/>
    <p:sldId id="270" r:id="rId12"/>
    <p:sldId id="271" r:id="rId13"/>
    <p:sldId id="395" r:id="rId14"/>
    <p:sldId id="396" r:id="rId15"/>
    <p:sldId id="381" r:id="rId16"/>
    <p:sldId id="375" r:id="rId17"/>
    <p:sldId id="376" r:id="rId18"/>
    <p:sldId id="377" r:id="rId19"/>
    <p:sldId id="378" r:id="rId20"/>
    <p:sldId id="379" r:id="rId21"/>
    <p:sldId id="380" r:id="rId22"/>
    <p:sldId id="383" r:id="rId23"/>
    <p:sldId id="384" r:id="rId24"/>
    <p:sldId id="385" r:id="rId25"/>
    <p:sldId id="391" r:id="rId26"/>
    <p:sldId id="389" r:id="rId27"/>
    <p:sldId id="390" r:id="rId28"/>
    <p:sldId id="392" r:id="rId29"/>
    <p:sldId id="393" r:id="rId30"/>
    <p:sldId id="39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82EED-2DFE-459B-8B9A-98FC215AE0C5}" type="datetimeFigureOut">
              <a:rPr lang="en-ID" smtClean="0"/>
              <a:t>04/10/2022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5913C-40E7-46D6-8DE2-66E76A087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0541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2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C160B-E732-4AF2-A95F-3518D2E6A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9CBCBA-754D-4543-8228-683569D83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437D3-9DDD-4A73-BEE8-C0A3C536B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753EE-4C7B-47AE-8C5F-A9DA7E874AB0}" type="datetimeFigureOut">
              <a:rPr lang="en-ID" smtClean="0"/>
              <a:t>04/10/2022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D2E81-CC4D-4B73-A5BE-B1B20C1D4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89181-125A-49B1-960F-822EE536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9309D-DB87-4CCD-B673-AA3B292A76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921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2E177-9170-4936-928F-F04E1BB12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C94DAA-0861-4102-9629-78FC3B85B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ED383-5E95-40B6-ABC2-63B27414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753EE-4C7B-47AE-8C5F-A9DA7E874AB0}" type="datetimeFigureOut">
              <a:rPr lang="en-ID" smtClean="0"/>
              <a:t>04/10/2022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3993F-4384-40F1-B206-C4EBCC431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6152E-6268-4D8A-A097-E2F182BB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9309D-DB87-4CCD-B673-AA3B292A76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5645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4C41BB-A38F-40BE-832E-BF3835364F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6A7896-03C7-4ACC-A017-DD54D51EA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96C74-0946-41A5-8AC0-F2C99FF00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753EE-4C7B-47AE-8C5F-A9DA7E874AB0}" type="datetimeFigureOut">
              <a:rPr lang="en-ID" smtClean="0"/>
              <a:t>04/10/2022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F6F5D-8124-4DDD-AEBA-2E221F34D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48D15-E561-400E-8A91-E27C4C31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9309D-DB87-4CCD-B673-AA3B292A76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5292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94435-43AA-2742-A30F-5A4B1D2989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8" t="76641" r="-1"/>
          <a:stretch/>
        </p:blipFill>
        <p:spPr>
          <a:xfrm>
            <a:off x="-20320" y="5425440"/>
            <a:ext cx="12222480" cy="14568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95C08C-F877-0743-8946-8CC0E7D42A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8331" y="235275"/>
            <a:ext cx="2617695" cy="1330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25D18D-1D5F-9845-A927-A84F95A6021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17" y="235278"/>
            <a:ext cx="2847955" cy="14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92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7461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31F0-4C67-4148-B0D4-5AC7BB0C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5FC7F-F68A-4B19-976E-8A2E57F6B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61A5F-C309-4096-888E-FE3F8E1D1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753EE-4C7B-47AE-8C5F-A9DA7E874AB0}" type="datetimeFigureOut">
              <a:rPr lang="en-ID" smtClean="0"/>
              <a:t>04/10/2022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BDDD6-F469-459F-8A79-2C26F665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3259F-0A33-4E1D-8F62-264833D0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9309D-DB87-4CCD-B673-AA3B292A76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1145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DD58-487A-4335-9ABD-6547EB7AB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55C4-5A25-4F9F-906E-939EF189C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7BB7C-C3C8-472E-BE29-4D68418CC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753EE-4C7B-47AE-8C5F-A9DA7E874AB0}" type="datetimeFigureOut">
              <a:rPr lang="en-ID" smtClean="0"/>
              <a:t>04/10/2022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EDC86-6722-43D7-A8F2-57462E535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667A1-946B-4045-A3EF-786A2FD6D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9309D-DB87-4CCD-B673-AA3B292A76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663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B2B3C-139E-4037-B59C-DAA5DAA8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7826F-9389-4530-BBA1-B8EF008EFF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26F2C-D6EF-413B-8F91-053C19401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EF059-30B7-4EDB-B2AF-6E9D828A5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753EE-4C7B-47AE-8C5F-A9DA7E874AB0}" type="datetimeFigureOut">
              <a:rPr lang="en-ID" smtClean="0"/>
              <a:t>04/10/2022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9DFDF-6C21-4ED1-BC7E-EBCA3F9E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8E8DF-E753-446B-9024-4622ECAC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9309D-DB87-4CCD-B673-AA3B292A76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429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930-E603-48D8-962A-C82086E4C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5EA2F-C9D9-4F59-85D6-D468A1390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EADF37-FD39-4CF0-B4F8-EE4824CB2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FD814-04FC-45F6-B68F-15639B9C36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46896E-EF8B-4D79-91DD-A6447DBED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0EC63E-88F2-4CCB-A5FF-383CF5A1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753EE-4C7B-47AE-8C5F-A9DA7E874AB0}" type="datetimeFigureOut">
              <a:rPr lang="en-ID" smtClean="0"/>
              <a:t>04/10/2022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9E7F24-4D75-4E83-854B-FAA69228E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DCD03-5883-4362-92BA-0F1BB3F1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9309D-DB87-4CCD-B673-AA3B292A76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6454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2715A-B65F-4A49-B0EB-2809C4C25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FEF28D-A9A7-4CC1-BFC8-C0D3FBF9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753EE-4C7B-47AE-8C5F-A9DA7E874AB0}" type="datetimeFigureOut">
              <a:rPr lang="en-ID" smtClean="0"/>
              <a:t>04/10/2022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2A8B50-F8D1-4E13-A3A7-60B550F4C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3ED1A-D844-48D1-BB2D-F8E3FC368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9309D-DB87-4CCD-B673-AA3B292A76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916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B078FC-B727-467E-BC26-BAF6CC988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753EE-4C7B-47AE-8C5F-A9DA7E874AB0}" type="datetimeFigureOut">
              <a:rPr lang="en-ID" smtClean="0"/>
              <a:t>04/10/2022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BCD81-77CD-4511-834B-D8C68EFB4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BAFEF-D608-4C7B-B488-015159DFB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9309D-DB87-4CCD-B673-AA3B292A76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836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CDB08-9CC7-4B13-BCC9-E78C7C7D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D5B6-9422-47E4-BB45-3DDC1F115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19465-AD41-44A1-8BB1-9B1B50777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DC797-CEB0-4AE8-B0E6-6B6ED9A73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753EE-4C7B-47AE-8C5F-A9DA7E874AB0}" type="datetimeFigureOut">
              <a:rPr lang="en-ID" smtClean="0"/>
              <a:t>04/10/2022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37B5B-FF3B-4A60-BB85-FC733E80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1C32B-6EE5-4572-8E1F-8C148E84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9309D-DB87-4CCD-B673-AA3B292A76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6387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1107-E684-4D9D-8722-B389D5934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56A1B-D203-4CF1-A446-9D68C4DD20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355A7-AA2A-4DCC-A288-C12EA31B5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B7A1B-5E89-4318-B611-C8D764DD8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753EE-4C7B-47AE-8C5F-A9DA7E874AB0}" type="datetimeFigureOut">
              <a:rPr lang="en-ID" smtClean="0"/>
              <a:t>04/10/2022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4CE9A-FA6D-43E7-B3F1-0B0CE8924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B5049-3581-4001-9383-47EE4BB0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9309D-DB87-4CCD-B673-AA3B292A76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780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2832C9-DC6B-4265-BF52-0BF945F14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0FAD9-296A-4895-B9FD-8EEAA155E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F83DE-D4A4-43D0-83DA-53F7C4B23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753EE-4C7B-47AE-8C5F-A9DA7E874AB0}" type="datetimeFigureOut">
              <a:rPr lang="en-ID" smtClean="0"/>
              <a:t>04/10/2022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292FD-EF19-4483-89A8-510D94B3A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66F2F-ECB4-4F3D-A85A-79157960A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9309D-DB87-4CCD-B673-AA3B292A76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864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7A2BBD2-F738-1344-90AD-493FE2ABEB88}"/>
              </a:ext>
            </a:extLst>
          </p:cNvPr>
          <p:cNvGrpSpPr/>
          <p:nvPr/>
        </p:nvGrpSpPr>
        <p:grpSpPr>
          <a:xfrm>
            <a:off x="2494858" y="4150199"/>
            <a:ext cx="6939172" cy="1061134"/>
            <a:chOff x="177503" y="2968902"/>
            <a:chExt cx="11085753" cy="15257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3F8CE1-2E62-484D-A884-6346F8A24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7503" y="3049688"/>
              <a:ext cx="2683534" cy="136413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98EB6E-3028-6B4B-A1EF-32C901EB9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1052" y="3087340"/>
              <a:ext cx="2535395" cy="128882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592CF88-497C-CC4E-A561-2E47535A7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6462" y="3087340"/>
              <a:ext cx="2535395" cy="12888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C38A49-0777-2E4F-83A6-AE93E40E1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1873" y="2968902"/>
              <a:ext cx="3001383" cy="1525703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2BB4-6478-624E-9BD9-BFE78F045F9C}"/>
              </a:ext>
            </a:extLst>
          </p:cNvPr>
          <p:cNvSpPr/>
          <p:nvPr/>
        </p:nvSpPr>
        <p:spPr>
          <a:xfrm>
            <a:off x="2614989" y="1230051"/>
            <a:ext cx="6952880" cy="1803744"/>
          </a:xfrm>
          <a:prstGeom prst="rect">
            <a:avLst/>
          </a:prstGeom>
        </p:spPr>
        <p:txBody>
          <a:bodyPr wrap="square" lIns="85511" tIns="42758" rIns="85511" bIns="42758">
            <a:spAutoFit/>
          </a:bodyPr>
          <a:lstStyle/>
          <a:p>
            <a:pPr algn="ctr" defTabSz="855127"/>
            <a:r>
              <a:rPr lang="en-US" sz="372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 Request YOE Portal</a:t>
            </a:r>
          </a:p>
          <a:p>
            <a:pPr algn="ctr" defTabSz="855127"/>
            <a:r>
              <a:rPr lang="en-US" sz="372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Hasil Review dan Feedback</a:t>
            </a:r>
          </a:p>
          <a:p>
            <a:pPr algn="ctr" defTabSz="855127"/>
            <a:r>
              <a:rPr lang="en-US" sz="372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HIMBARA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E7E326-756E-1546-B6C9-B0C5675F46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429" y="5485873"/>
            <a:ext cx="824071" cy="7269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D70C50-721B-2848-9270-7F675565BA2B}"/>
              </a:ext>
            </a:extLst>
          </p:cNvPr>
          <p:cNvSpPr txBox="1"/>
          <p:nvPr/>
        </p:nvSpPr>
        <p:spPr>
          <a:xfrm>
            <a:off x="5038515" y="5773151"/>
            <a:ext cx="995032" cy="252550"/>
          </a:xfrm>
          <a:prstGeom prst="rect">
            <a:avLst/>
          </a:prstGeom>
          <a:noFill/>
        </p:spPr>
        <p:txBody>
          <a:bodyPr wrap="none" lIns="85511" tIns="42758" rIns="85511" bIns="42758" rtlCol="0">
            <a:spAutoFit/>
          </a:bodyPr>
          <a:lstStyle/>
          <a:p>
            <a:pPr algn="r" defTabSz="855127"/>
            <a:r>
              <a:rPr lang="en-US" sz="10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Organized by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AD1515-04B7-4BCA-9616-FA2B1ACA4942}"/>
              </a:ext>
            </a:extLst>
          </p:cNvPr>
          <p:cNvSpPr/>
          <p:nvPr/>
        </p:nvSpPr>
        <p:spPr>
          <a:xfrm>
            <a:off x="3552057" y="3410189"/>
            <a:ext cx="4962980" cy="418750"/>
          </a:xfrm>
          <a:prstGeom prst="rect">
            <a:avLst/>
          </a:prstGeom>
        </p:spPr>
        <p:txBody>
          <a:bodyPr wrap="square" lIns="85511" tIns="42758" rIns="85511" bIns="42758">
            <a:spAutoFit/>
          </a:bodyPr>
          <a:lstStyle/>
          <a:p>
            <a:pPr algn="ctr" defTabSz="855127"/>
            <a:r>
              <a:rPr lang="en-US" sz="216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September 2022</a:t>
            </a:r>
          </a:p>
        </p:txBody>
      </p:sp>
    </p:spTree>
    <p:extLst>
      <p:ext uri="{BB962C8B-B14F-4D97-AF65-F5344CB8AC3E}">
        <p14:creationId xmlns:p14="http://schemas.microsoft.com/office/powerpoint/2010/main" val="2822207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062B6E-40A5-2C7D-9C6E-A6CA8A0B6F76}"/>
              </a:ext>
            </a:extLst>
          </p:cNvPr>
          <p:cNvSpPr txBox="1"/>
          <p:nvPr/>
        </p:nvSpPr>
        <p:spPr>
          <a:xfrm>
            <a:off x="76729" y="143489"/>
            <a:ext cx="439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 REQUEST – FIELD DATA MERCHANT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CC4A1-DCEF-04B6-52CD-88836D2A7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1316098"/>
            <a:ext cx="11880000" cy="491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82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0DDAAA-3CBA-8F39-1427-C43839FDBA10}"/>
              </a:ext>
            </a:extLst>
          </p:cNvPr>
          <p:cNvSpPr txBox="1"/>
          <p:nvPr/>
        </p:nvSpPr>
        <p:spPr>
          <a:xfrm>
            <a:off x="76729" y="143489"/>
            <a:ext cx="439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 REQUEST – FIELD DATA MERCHANT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D46A6-11EF-D5FE-3CBE-74A09492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1959618"/>
            <a:ext cx="11880000" cy="324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0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12BBE0-116D-4360-6715-80AFB3B55F6C}"/>
              </a:ext>
            </a:extLst>
          </p:cNvPr>
          <p:cNvSpPr txBox="1"/>
          <p:nvPr/>
        </p:nvSpPr>
        <p:spPr>
          <a:xfrm>
            <a:off x="0" y="0"/>
            <a:ext cx="3931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CHANGE REQUEST – FIELD DATA MERCHANT</a:t>
            </a:r>
            <a:endParaRPr lang="en-ID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7385A-9D74-7B35-4BD2-8F9326613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1215795"/>
            <a:ext cx="11880000" cy="500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17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12BBE0-116D-4360-6715-80AFB3B55F6C}"/>
              </a:ext>
            </a:extLst>
          </p:cNvPr>
          <p:cNvSpPr txBox="1"/>
          <p:nvPr/>
        </p:nvSpPr>
        <p:spPr>
          <a:xfrm>
            <a:off x="0" y="0"/>
            <a:ext cx="3423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CHANGE REQUEST – BLACKLIST CHECK</a:t>
            </a:r>
            <a:endParaRPr lang="en-ID" sz="1600" b="1" dirty="0"/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6BDB3E38-A814-4F5F-A908-AE18A200A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493860"/>
              </p:ext>
            </p:extLst>
          </p:nvPr>
        </p:nvGraphicFramePr>
        <p:xfrm>
          <a:off x="233264" y="812975"/>
          <a:ext cx="11745224" cy="1678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6306">
                  <a:extLst>
                    <a:ext uri="{9D8B030D-6E8A-4147-A177-3AD203B41FA5}">
                      <a16:colId xmlns:a16="http://schemas.microsoft.com/office/drawing/2014/main" val="2905824721"/>
                    </a:ext>
                  </a:extLst>
                </a:gridCol>
                <a:gridCol w="2936306">
                  <a:extLst>
                    <a:ext uri="{9D8B030D-6E8A-4147-A177-3AD203B41FA5}">
                      <a16:colId xmlns:a16="http://schemas.microsoft.com/office/drawing/2014/main" val="1618612845"/>
                    </a:ext>
                  </a:extLst>
                </a:gridCol>
                <a:gridCol w="2936306">
                  <a:extLst>
                    <a:ext uri="{9D8B030D-6E8A-4147-A177-3AD203B41FA5}">
                      <a16:colId xmlns:a16="http://schemas.microsoft.com/office/drawing/2014/main" val="2916879142"/>
                    </a:ext>
                  </a:extLst>
                </a:gridCol>
                <a:gridCol w="2936306">
                  <a:extLst>
                    <a:ext uri="{9D8B030D-6E8A-4147-A177-3AD203B41FA5}">
                      <a16:colId xmlns:a16="http://schemas.microsoft.com/office/drawing/2014/main" val="4079819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DB MAAS</a:t>
                      </a:r>
                      <a:endParaRPr lang="en-ID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DWH</a:t>
                      </a:r>
                      <a:endParaRPr lang="en-ID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DB YOE</a:t>
                      </a:r>
                      <a:endParaRPr lang="en-ID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YOE</a:t>
                      </a:r>
                      <a:endParaRPr lang="en-ID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250725"/>
                  </a:ext>
                </a:extLst>
              </a:tr>
              <a:tr h="130746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D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D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D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D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97631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E8B8121-3A79-BD86-38F0-387348EFDAA0}"/>
              </a:ext>
            </a:extLst>
          </p:cNvPr>
          <p:cNvSpPr/>
          <p:nvPr/>
        </p:nvSpPr>
        <p:spPr>
          <a:xfrm>
            <a:off x="784903" y="1452313"/>
            <a:ext cx="1853213" cy="648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MAAS</a:t>
            </a:r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E7227D-EE6C-DF28-365E-426AD3D42784}"/>
              </a:ext>
            </a:extLst>
          </p:cNvPr>
          <p:cNvSpPr/>
          <p:nvPr/>
        </p:nvSpPr>
        <p:spPr>
          <a:xfrm>
            <a:off x="3698357" y="1452314"/>
            <a:ext cx="1853213" cy="648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DWH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C0BC0D-D4A1-A340-EE3E-FDBE4D294A97}"/>
              </a:ext>
            </a:extLst>
          </p:cNvPr>
          <p:cNvSpPr/>
          <p:nvPr/>
        </p:nvSpPr>
        <p:spPr>
          <a:xfrm>
            <a:off x="6641970" y="1452313"/>
            <a:ext cx="1853213" cy="648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YOE</a:t>
            </a:r>
            <a:endParaRPr lang="en-ID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36A175-41C3-8C5B-50E3-2AC3678AB76E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638116" y="1776408"/>
            <a:ext cx="106024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42535D-ABD5-0701-244F-37962C9E3AA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551570" y="1776408"/>
            <a:ext cx="109040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668D81-F868-4683-2F24-B33458D768A2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8495183" y="1774557"/>
            <a:ext cx="978432" cy="18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ADCD4BB-2826-98F6-FC5C-B41E23440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33" r="1326" b="14583"/>
          <a:stretch/>
        </p:blipFill>
        <p:spPr>
          <a:xfrm>
            <a:off x="9473615" y="1384408"/>
            <a:ext cx="2038291" cy="780298"/>
          </a:xfrm>
          <a:prstGeom prst="rect">
            <a:avLst/>
          </a:prstGeom>
        </p:spPr>
      </p:pic>
      <p:graphicFrame>
        <p:nvGraphicFramePr>
          <p:cNvPr id="31" name="Table 18">
            <a:extLst>
              <a:ext uri="{FF2B5EF4-FFF2-40B4-BE49-F238E27FC236}">
                <a16:creationId xmlns:a16="http://schemas.microsoft.com/office/drawing/2014/main" id="{6B7D677A-BB86-F843-459D-101FD8FA9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900425"/>
              </p:ext>
            </p:extLst>
          </p:nvPr>
        </p:nvGraphicFramePr>
        <p:xfrm>
          <a:off x="233264" y="2991508"/>
          <a:ext cx="11745224" cy="3717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6306">
                  <a:extLst>
                    <a:ext uri="{9D8B030D-6E8A-4147-A177-3AD203B41FA5}">
                      <a16:colId xmlns:a16="http://schemas.microsoft.com/office/drawing/2014/main" val="2905824721"/>
                    </a:ext>
                  </a:extLst>
                </a:gridCol>
                <a:gridCol w="2936306">
                  <a:extLst>
                    <a:ext uri="{9D8B030D-6E8A-4147-A177-3AD203B41FA5}">
                      <a16:colId xmlns:a16="http://schemas.microsoft.com/office/drawing/2014/main" val="1618612845"/>
                    </a:ext>
                  </a:extLst>
                </a:gridCol>
                <a:gridCol w="2936306">
                  <a:extLst>
                    <a:ext uri="{9D8B030D-6E8A-4147-A177-3AD203B41FA5}">
                      <a16:colId xmlns:a16="http://schemas.microsoft.com/office/drawing/2014/main" val="2916879142"/>
                    </a:ext>
                  </a:extLst>
                </a:gridCol>
                <a:gridCol w="2936306">
                  <a:extLst>
                    <a:ext uri="{9D8B030D-6E8A-4147-A177-3AD203B41FA5}">
                      <a16:colId xmlns:a16="http://schemas.microsoft.com/office/drawing/2014/main" val="4079819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MY-Doc Registration</a:t>
                      </a:r>
                      <a:endParaRPr lang="en-ID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MA-QAM</a:t>
                      </a:r>
                      <a:endParaRPr lang="en-ID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MP-Data Entry</a:t>
                      </a:r>
                      <a:endParaRPr lang="en-ID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DB YOE</a:t>
                      </a:r>
                      <a:endParaRPr lang="en-ID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250725"/>
                  </a:ext>
                </a:extLst>
              </a:tr>
              <a:tr h="33463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D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D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D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D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976318"/>
                  </a:ext>
                </a:extLst>
              </a:tr>
            </a:tbl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B62478B9-C04F-094E-E872-7AD22B49009D}"/>
              </a:ext>
            </a:extLst>
          </p:cNvPr>
          <p:cNvSpPr/>
          <p:nvPr/>
        </p:nvSpPr>
        <p:spPr>
          <a:xfrm>
            <a:off x="784903" y="3649587"/>
            <a:ext cx="1853213" cy="648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Upload Data/</a:t>
            </a:r>
          </a:p>
          <a:p>
            <a:pPr algn="ctr"/>
            <a:r>
              <a:rPr lang="en-US" sz="1400" dirty="0"/>
              <a:t>Create </a:t>
            </a:r>
            <a:r>
              <a:rPr lang="en-US" sz="1400" dirty="0" err="1"/>
              <a:t>Aplikasi</a:t>
            </a:r>
            <a:r>
              <a:rPr lang="en-US" sz="1400" dirty="0"/>
              <a:t> </a:t>
            </a:r>
            <a:r>
              <a:rPr lang="en-US" sz="1400" dirty="0" err="1"/>
              <a:t>Baru</a:t>
            </a:r>
            <a:endParaRPr lang="en-ID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E90FDB4-0B28-766F-BAA5-A1E99A87A2D7}"/>
              </a:ext>
            </a:extLst>
          </p:cNvPr>
          <p:cNvSpPr/>
          <p:nvPr/>
        </p:nvSpPr>
        <p:spPr>
          <a:xfrm>
            <a:off x="3698357" y="3649588"/>
            <a:ext cx="1853213" cy="648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Pengecekan</a:t>
            </a:r>
            <a:r>
              <a:rPr lang="en-US" sz="1400" dirty="0"/>
              <a:t> </a:t>
            </a:r>
            <a:r>
              <a:rPr lang="en-US" sz="1400" dirty="0" err="1"/>
              <a:t>Dokumen</a:t>
            </a:r>
            <a:r>
              <a:rPr lang="en-US" sz="1400" dirty="0"/>
              <a:t> dan Cek SLIK</a:t>
            </a:r>
            <a:endParaRPr lang="en-ID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7B3168-8CD0-9396-F9A7-400EE1216443}"/>
              </a:ext>
            </a:extLst>
          </p:cNvPr>
          <p:cNvSpPr/>
          <p:nvPr/>
        </p:nvSpPr>
        <p:spPr>
          <a:xfrm>
            <a:off x="6641970" y="3649587"/>
            <a:ext cx="1853213" cy="648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Input Data </a:t>
            </a:r>
            <a:r>
              <a:rPr lang="en-US" sz="1400" dirty="0" err="1"/>
              <a:t>Profil</a:t>
            </a:r>
            <a:r>
              <a:rPr lang="en-US" sz="1400" dirty="0"/>
              <a:t> Merchant</a:t>
            </a:r>
            <a:endParaRPr lang="en-ID" sz="14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8C70AC-71D3-0ED3-396D-640163F1FE4B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2638116" y="3973682"/>
            <a:ext cx="106024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97A7B6-6156-3FA1-3F50-71086F38E1A4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 flipV="1">
            <a:off x="5551570" y="3973682"/>
            <a:ext cx="109040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D608F3D-E5CD-9B88-22D3-3C3F40709B65}"/>
              </a:ext>
            </a:extLst>
          </p:cNvPr>
          <p:cNvSpPr/>
          <p:nvPr/>
        </p:nvSpPr>
        <p:spPr>
          <a:xfrm>
            <a:off x="6641969" y="4677350"/>
            <a:ext cx="1853213" cy="648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Klik</a:t>
            </a:r>
            <a:r>
              <a:rPr lang="en-US" sz="1400" dirty="0"/>
              <a:t> Button “Check Blacklist”</a:t>
            </a:r>
            <a:endParaRPr lang="en-ID" sz="1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3D726E3-4B81-13C2-F084-E38E054EF466}"/>
              </a:ext>
            </a:extLst>
          </p:cNvPr>
          <p:cNvSpPr/>
          <p:nvPr/>
        </p:nvSpPr>
        <p:spPr>
          <a:xfrm>
            <a:off x="9604724" y="4677350"/>
            <a:ext cx="1853213" cy="648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Pengecekan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Database Blacklist</a:t>
            </a:r>
            <a:endParaRPr lang="en-ID" sz="1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F0E4716-A47E-9E8D-5023-0FFB8D4884D6}"/>
              </a:ext>
            </a:extLst>
          </p:cNvPr>
          <p:cNvSpPr/>
          <p:nvPr/>
        </p:nvSpPr>
        <p:spPr>
          <a:xfrm>
            <a:off x="6641969" y="5705113"/>
            <a:ext cx="1853213" cy="64819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Otomatis</a:t>
            </a:r>
            <a:r>
              <a:rPr lang="en-US" sz="1400" dirty="0">
                <a:solidFill>
                  <a:sysClr val="windowText" lastClr="000000"/>
                </a:solidFill>
              </a:rPr>
              <a:t> Update di Tab Review</a:t>
            </a:r>
            <a:endParaRPr lang="en-ID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EC31A9-59F1-2EF8-7F0D-5305441C6CB7}"/>
              </a:ext>
            </a:extLst>
          </p:cNvPr>
          <p:cNvCxnSpPr>
            <a:cxnSpLocks/>
            <a:stCxn id="40" idx="2"/>
            <a:endCxn id="49" idx="0"/>
          </p:cNvCxnSpPr>
          <p:nvPr/>
        </p:nvCxnSpPr>
        <p:spPr>
          <a:xfrm flipH="1">
            <a:off x="7568576" y="4297777"/>
            <a:ext cx="1" cy="379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0837CD3-AA1F-E4D2-D309-D5EEDB842E0B}"/>
              </a:ext>
            </a:extLst>
          </p:cNvPr>
          <p:cNvCxnSpPr>
            <a:cxnSpLocks/>
            <a:stCxn id="49" idx="3"/>
            <a:endCxn id="50" idx="1"/>
          </p:cNvCxnSpPr>
          <p:nvPr/>
        </p:nvCxnSpPr>
        <p:spPr>
          <a:xfrm>
            <a:off x="8495182" y="5001445"/>
            <a:ext cx="11095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AA6E171-AEDA-12F0-63F4-8036234299C0}"/>
              </a:ext>
            </a:extLst>
          </p:cNvPr>
          <p:cNvCxnSpPr>
            <a:cxnSpLocks/>
            <a:stCxn id="50" idx="2"/>
            <a:endCxn id="51" idx="3"/>
          </p:cNvCxnSpPr>
          <p:nvPr/>
        </p:nvCxnSpPr>
        <p:spPr>
          <a:xfrm rot="5400000">
            <a:off x="9161423" y="4659300"/>
            <a:ext cx="703668" cy="203614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FD6F11-9F3D-80CD-2A25-A9F71DD3C4EC}"/>
              </a:ext>
            </a:extLst>
          </p:cNvPr>
          <p:cNvSpPr txBox="1"/>
          <p:nvPr/>
        </p:nvSpPr>
        <p:spPr>
          <a:xfrm>
            <a:off x="233264" y="468556"/>
            <a:ext cx="2836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ALUR UPDATE DATABASE BLACKLIST</a:t>
            </a:r>
            <a:endParaRPr lang="en-ID" sz="14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50D310-B010-5DD0-C0C6-F8D691F31AD3}"/>
              </a:ext>
            </a:extLst>
          </p:cNvPr>
          <p:cNvSpPr txBox="1"/>
          <p:nvPr/>
        </p:nvSpPr>
        <p:spPr>
          <a:xfrm>
            <a:off x="233264" y="2682987"/>
            <a:ext cx="4121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ALUR PENGECEKAN DATABASE BLACKLIST MERCHANT</a:t>
            </a:r>
            <a:endParaRPr lang="en-ID" sz="1400" b="1" dirty="0"/>
          </a:p>
        </p:txBody>
      </p:sp>
    </p:spTree>
    <p:extLst>
      <p:ext uri="{BB962C8B-B14F-4D97-AF65-F5344CB8AC3E}">
        <p14:creationId xmlns:p14="http://schemas.microsoft.com/office/powerpoint/2010/main" val="2669254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12BBE0-116D-4360-6715-80AFB3B55F6C}"/>
              </a:ext>
            </a:extLst>
          </p:cNvPr>
          <p:cNvSpPr txBox="1"/>
          <p:nvPr/>
        </p:nvSpPr>
        <p:spPr>
          <a:xfrm>
            <a:off x="0" y="0"/>
            <a:ext cx="3423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CHANGE REQUEST – BLACKLIST CHECK</a:t>
            </a:r>
            <a:endParaRPr lang="en-ID" sz="1600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2478B9-C04F-094E-E872-7AD22B49009D}"/>
              </a:ext>
            </a:extLst>
          </p:cNvPr>
          <p:cNvSpPr/>
          <p:nvPr/>
        </p:nvSpPr>
        <p:spPr>
          <a:xfrm>
            <a:off x="694537" y="2453220"/>
            <a:ext cx="3423822" cy="299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Field </a:t>
            </a:r>
            <a:r>
              <a:rPr lang="en-US" sz="1400" dirty="0" err="1"/>
              <a:t>Identifikasi</a:t>
            </a:r>
            <a:endParaRPr lang="en-US" sz="14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8C70AC-71D3-0ED3-396D-640163F1FE4B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4118358" y="3595584"/>
            <a:ext cx="5821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97A7B6-6156-3FA1-3F50-71086F38E1A4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>
          <a:xfrm>
            <a:off x="6419465" y="3595584"/>
            <a:ext cx="8014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3A7E2E9-DA64-873E-2EDD-F7C3AD82DDD5}"/>
              </a:ext>
            </a:extLst>
          </p:cNvPr>
          <p:cNvSpPr/>
          <p:nvPr/>
        </p:nvSpPr>
        <p:spPr>
          <a:xfrm>
            <a:off x="694536" y="2795365"/>
            <a:ext cx="3423822" cy="1600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Nama Merchant	- MER_NM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Nama Owner	- RPSV_FNM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Alamat Merchant	- MER_ALL_ADDR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No. Handphone	- RPSV_TEL_NO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NIK KTP		- KTPNO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NPWP		- NPWP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70D8FB-6828-A2DB-A392-DD54795F4DFE}"/>
              </a:ext>
            </a:extLst>
          </p:cNvPr>
          <p:cNvSpPr/>
          <p:nvPr/>
        </p:nvSpPr>
        <p:spPr>
          <a:xfrm>
            <a:off x="4700483" y="2453220"/>
            <a:ext cx="1718983" cy="299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Source Blacklist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0D3D2B-60A8-2B48-6106-D00C3842B602}"/>
              </a:ext>
            </a:extLst>
          </p:cNvPr>
          <p:cNvSpPr/>
          <p:nvPr/>
        </p:nvSpPr>
        <p:spPr>
          <a:xfrm>
            <a:off x="4700482" y="2795365"/>
            <a:ext cx="1718983" cy="1600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AKKI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Bank </a:t>
            </a:r>
            <a:r>
              <a:rPr lang="en-US" sz="1400" dirty="0" err="1">
                <a:solidFill>
                  <a:schemeClr val="tx1"/>
                </a:solidFill>
              </a:rPr>
              <a:t>Mandiri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Visa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Mastercard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JCB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CUP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MTI Incident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32E7B-82B7-4D83-0317-C2D07CBEABDC}"/>
              </a:ext>
            </a:extLst>
          </p:cNvPr>
          <p:cNvSpPr txBox="1"/>
          <p:nvPr/>
        </p:nvSpPr>
        <p:spPr>
          <a:xfrm>
            <a:off x="498589" y="537194"/>
            <a:ext cx="50064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1" dirty="0"/>
              <a:t>QUERY TABLE DATABASE YOE (DB YOE)</a:t>
            </a:r>
            <a:endParaRPr lang="en-ID" sz="1200" b="1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ID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ID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B.CD_EXPL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BL_REGISTER, A.ACCI_REG_INST_CD, A.REG_DATE,</a:t>
            </a:r>
          </a:p>
          <a:p>
            <a:pPr algn="l"/>
            <a:r>
              <a:rPr lang="en-ID" sz="1200" dirty="0">
                <a:solidFill>
                  <a:srgbClr val="000000"/>
                </a:solidFill>
                <a:latin typeface="Consolas" panose="020B0609020204030204" pitchFamily="49" charset="0"/>
              </a:rPr>
              <a:t>A.MER_NM, A.RPSV_FNM, A.MER_ALL_ADDR, A.RPSV_TEL_NO,</a:t>
            </a:r>
          </a:p>
          <a:p>
            <a:pPr algn="l"/>
            <a:r>
              <a:rPr lang="en-ID" sz="1200" dirty="0">
                <a:solidFill>
                  <a:srgbClr val="000000"/>
                </a:solidFill>
                <a:latin typeface="Consolas" panose="020B0609020204030204" pitchFamily="49" charset="0"/>
              </a:rPr>
              <a:t>A.KTPNO, A.NPWP, A.BL_STAT_CTNTS, A.BL_APPL_YN</a:t>
            </a:r>
          </a:p>
          <a:p>
            <a:pPr algn="l"/>
            <a:r>
              <a:rPr lang="en-ID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ID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TBMCOUTBLCTNT_MST A</a:t>
            </a:r>
          </a:p>
          <a:p>
            <a:pPr algn="l"/>
            <a:r>
              <a:rPr lang="en-ID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LEFT</a:t>
            </a:r>
            <a:r>
              <a:rPr lang="en-ID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D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ID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TBAZCMMNCDDTL_MST B </a:t>
            </a:r>
            <a:r>
              <a:rPr lang="en-ID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ID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A.ACCI_REG_INST_CD = B.DTL_CD_ID</a:t>
            </a:r>
          </a:p>
          <a:p>
            <a:pPr algn="l"/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A.REG_DATE </a:t>
            </a:r>
            <a:r>
              <a:rPr lang="en-US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DESC</a:t>
            </a:r>
            <a:endParaRPr lang="en-ID" sz="900" dirty="0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FD396D0C-4029-B27B-2498-5EF8EDBA6CCA}"/>
              </a:ext>
            </a:extLst>
          </p:cNvPr>
          <p:cNvSpPr/>
          <p:nvPr/>
        </p:nvSpPr>
        <p:spPr>
          <a:xfrm>
            <a:off x="7220905" y="3363671"/>
            <a:ext cx="503583" cy="463826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D7DA66B-BD70-23A7-0894-454CA3D3E561}"/>
              </a:ext>
            </a:extLst>
          </p:cNvPr>
          <p:cNvSpPr/>
          <p:nvPr/>
        </p:nvSpPr>
        <p:spPr>
          <a:xfrm>
            <a:off x="8465537" y="2453220"/>
            <a:ext cx="3067102" cy="2993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Result OK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CC6B39C-9582-BE27-007F-F73C3966B54A}"/>
              </a:ext>
            </a:extLst>
          </p:cNvPr>
          <p:cNvSpPr/>
          <p:nvPr/>
        </p:nvSpPr>
        <p:spPr>
          <a:xfrm>
            <a:off x="8465537" y="2795365"/>
            <a:ext cx="3067102" cy="1600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AKKI B/L OK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Bank </a:t>
            </a:r>
            <a:r>
              <a:rPr lang="en-US" sz="1400" dirty="0" err="1">
                <a:solidFill>
                  <a:schemeClr val="tx1"/>
                </a:solidFill>
              </a:rPr>
              <a:t>Mandiri</a:t>
            </a:r>
            <a:r>
              <a:rPr lang="en-US" sz="1400" dirty="0">
                <a:solidFill>
                  <a:schemeClr val="tx1"/>
                </a:solidFill>
              </a:rPr>
              <a:t> B/L OK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Visa B/L OK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Mastercard B/L OK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JCB B/L OK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CUP B/L OK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MTI Incident B/L OK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C3EA0F-997F-1DCE-9CBF-912D3DB5CD23}"/>
              </a:ext>
            </a:extLst>
          </p:cNvPr>
          <p:cNvSpPr/>
          <p:nvPr/>
        </p:nvSpPr>
        <p:spPr>
          <a:xfrm>
            <a:off x="3423824" y="4751989"/>
            <a:ext cx="8108816" cy="29931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Result Not OK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8D75F9C-1F9E-278A-3AA7-D85D8DDD7B00}"/>
              </a:ext>
            </a:extLst>
          </p:cNvPr>
          <p:cNvSpPr/>
          <p:nvPr/>
        </p:nvSpPr>
        <p:spPr>
          <a:xfrm>
            <a:off x="3423823" y="5094134"/>
            <a:ext cx="8108816" cy="1600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AKKI B/L (REG_DATE, MER_NM/RPSV_FNM/MER_ALL_ADDR/RPSV_TEL_NO/KTPNO/NPWP)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Bank </a:t>
            </a:r>
            <a:r>
              <a:rPr lang="en-US" sz="1400" dirty="0" err="1">
                <a:solidFill>
                  <a:schemeClr val="tx1"/>
                </a:solidFill>
              </a:rPr>
              <a:t>Mandiri</a:t>
            </a:r>
            <a:r>
              <a:rPr lang="en-US" sz="1400" dirty="0">
                <a:solidFill>
                  <a:schemeClr val="tx1"/>
                </a:solidFill>
              </a:rPr>
              <a:t> B/L (REG_DATE, MER_NM/RPSV_FNM/MER_ALL_ADDR/RPSV_TEL_NO/KTPNO/NPWP)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Visa B/L (REG_DATE, MER_NM/RPSV_FNM/MER_ALL_ADDR/RPSV_TEL_NO/KTPNO/NPWP)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Mastercard B/L (REG_DATE, MER_NM/RPSV_FNM/MER_ALL_ADDR/RPSV_TEL_NO/KTPNO/NPWP)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JCB B/L (REG_DATE, MER_NM/RPSV_FNM/MER_ALL_ADDR/RPSV_TEL_NO/KTPNO/NPWP)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CUP B/L (REG_DATE, MER_NM/RPSV_FNM/MER_ALL_ADDR/RPSV_TEL_NO/KTPNO/NPWP)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MTI Incident B/L (REG_DATE, MER_NM/RPSV_FNM/MER_ALL_ADDR/RPSV_TEL_NO/KTPNO/NPWP)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2FDF32D-9FF6-3288-25F2-96A7BCEB3956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7724488" y="3595584"/>
            <a:ext cx="7410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C5E427-D4BE-6C93-2638-0F73F547343E}"/>
              </a:ext>
            </a:extLst>
          </p:cNvPr>
          <p:cNvCxnSpPr>
            <a:cxnSpLocks/>
            <a:stCxn id="32" idx="2"/>
            <a:endCxn id="37" idx="0"/>
          </p:cNvCxnSpPr>
          <p:nvPr/>
        </p:nvCxnSpPr>
        <p:spPr>
          <a:xfrm>
            <a:off x="7472697" y="3827497"/>
            <a:ext cx="5535" cy="924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A2150BE-DF39-E4AC-AECC-F13242097004}"/>
              </a:ext>
            </a:extLst>
          </p:cNvPr>
          <p:cNvSpPr txBox="1"/>
          <p:nvPr/>
        </p:nvSpPr>
        <p:spPr>
          <a:xfrm>
            <a:off x="7907233" y="3298195"/>
            <a:ext cx="3755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No</a:t>
            </a:r>
            <a:endParaRPr lang="en-ID" sz="11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1D3063-9D22-A2A5-E000-A4521CDDDB49}"/>
              </a:ext>
            </a:extLst>
          </p:cNvPr>
          <p:cNvSpPr txBox="1"/>
          <p:nvPr/>
        </p:nvSpPr>
        <p:spPr>
          <a:xfrm>
            <a:off x="7473200" y="4158938"/>
            <a:ext cx="4980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Yes</a:t>
            </a:r>
            <a:endParaRPr lang="en-ID" sz="11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606FEE-B00B-C9B3-D67D-8119B82ABB8D}"/>
              </a:ext>
            </a:extLst>
          </p:cNvPr>
          <p:cNvSpPr txBox="1"/>
          <p:nvPr/>
        </p:nvSpPr>
        <p:spPr>
          <a:xfrm>
            <a:off x="6521426" y="3126811"/>
            <a:ext cx="7255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Match Check DB</a:t>
            </a:r>
            <a:endParaRPr lang="en-ID" sz="1100" dirty="0"/>
          </a:p>
        </p:txBody>
      </p:sp>
    </p:spTree>
    <p:extLst>
      <p:ext uri="{BB962C8B-B14F-4D97-AF65-F5344CB8AC3E}">
        <p14:creationId xmlns:p14="http://schemas.microsoft.com/office/powerpoint/2010/main" val="69390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D2B030-BB36-1D1E-94F9-1F156B1CB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1100576" y="129162"/>
            <a:ext cx="840197" cy="560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D802EF-5627-6AC8-6EF9-3D89E0D3D238}"/>
              </a:ext>
            </a:extLst>
          </p:cNvPr>
          <p:cNvSpPr txBox="1"/>
          <p:nvPr/>
        </p:nvSpPr>
        <p:spPr>
          <a:xfrm>
            <a:off x="4011308" y="221541"/>
            <a:ext cx="4588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Input Incoming </a:t>
            </a:r>
            <a:r>
              <a:rPr lang="en-US" sz="28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Aplikasi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C233FE-E438-B8EA-53E5-3044481C96DE}"/>
              </a:ext>
            </a:extLst>
          </p:cNvPr>
          <p:cNvCxnSpPr/>
          <p:nvPr/>
        </p:nvCxnSpPr>
        <p:spPr>
          <a:xfrm>
            <a:off x="5381625" y="818063"/>
            <a:ext cx="142875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6CC52F-4362-9471-4B44-C869F5459FF4}"/>
              </a:ext>
            </a:extLst>
          </p:cNvPr>
          <p:cNvSpPr txBox="1"/>
          <p:nvPr/>
        </p:nvSpPr>
        <p:spPr>
          <a:xfrm>
            <a:off x="5511143" y="862517"/>
            <a:ext cx="2101920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Upload </a:t>
            </a:r>
            <a:r>
              <a:rPr lang="en-US" sz="1200" b="1" i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Dokumen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F229E-1733-9568-CC6D-E154A92EC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2" y="2051710"/>
            <a:ext cx="7072313" cy="3943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8DAAF-2FE3-1EC6-764B-A722C6B1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875" y="2043112"/>
            <a:ext cx="28575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46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D2B030-BB36-1D1E-94F9-1F156B1CB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1100576" y="129162"/>
            <a:ext cx="840197" cy="560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D802EF-5627-6AC8-6EF9-3D89E0D3D238}"/>
              </a:ext>
            </a:extLst>
          </p:cNvPr>
          <p:cNvSpPr txBox="1"/>
          <p:nvPr/>
        </p:nvSpPr>
        <p:spPr>
          <a:xfrm>
            <a:off x="4011308" y="221541"/>
            <a:ext cx="4588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Input Incoming </a:t>
            </a:r>
            <a:r>
              <a:rPr lang="en-US" sz="28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Aplikasi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C233FE-E438-B8EA-53E5-3044481C96DE}"/>
              </a:ext>
            </a:extLst>
          </p:cNvPr>
          <p:cNvCxnSpPr/>
          <p:nvPr/>
        </p:nvCxnSpPr>
        <p:spPr>
          <a:xfrm>
            <a:off x="5381625" y="818063"/>
            <a:ext cx="142875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6CC52F-4362-9471-4B44-C869F5459FF4}"/>
              </a:ext>
            </a:extLst>
          </p:cNvPr>
          <p:cNvSpPr txBox="1"/>
          <p:nvPr/>
        </p:nvSpPr>
        <p:spPr>
          <a:xfrm>
            <a:off x="5273018" y="862517"/>
            <a:ext cx="2101920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Create New Merchant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F02DAC-9FB4-6B53-9CD6-AA868D175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11" y="2079394"/>
            <a:ext cx="5857047" cy="28582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161B56-1230-2EED-614F-9B28D91F0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938" y="3774177"/>
            <a:ext cx="2286000" cy="1476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1D56DB-3155-D105-4C00-B09F91C16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6479" y="1517996"/>
            <a:ext cx="3626851" cy="172882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8F1A7B-473E-146B-8326-8153930FA6B0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172817" y="3876261"/>
            <a:ext cx="273586" cy="1250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DA35B6-3D62-5601-5319-548AEAF86ACB}"/>
              </a:ext>
            </a:extLst>
          </p:cNvPr>
          <p:cNvCxnSpPr>
            <a:cxnSpLocks/>
          </p:cNvCxnSpPr>
          <p:nvPr/>
        </p:nvCxnSpPr>
        <p:spPr>
          <a:xfrm>
            <a:off x="4094922" y="3876261"/>
            <a:ext cx="3181557" cy="636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0937229-D311-6CAF-0FCD-51952553E429}"/>
              </a:ext>
            </a:extLst>
          </p:cNvPr>
          <p:cNvSpPr txBox="1"/>
          <p:nvPr/>
        </p:nvSpPr>
        <p:spPr>
          <a:xfrm>
            <a:off x="2804906" y="5692846"/>
            <a:ext cx="294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Diisi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DBA Merchant 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2A9562-7CBF-86C9-1558-4C00C81C8961}"/>
              </a:ext>
            </a:extLst>
          </p:cNvPr>
          <p:cNvSpPr txBox="1"/>
          <p:nvPr/>
        </p:nvSpPr>
        <p:spPr>
          <a:xfrm>
            <a:off x="1749908" y="1313144"/>
            <a:ext cx="374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Yoe.yokke.co.id/MTI</a:t>
            </a:r>
            <a:endParaRPr lang="en-ID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5DD6B-5AA6-D281-94EE-838CBD19E4C3}"/>
              </a:ext>
            </a:extLst>
          </p:cNvPr>
          <p:cNvSpPr txBox="1"/>
          <p:nvPr/>
        </p:nvSpPr>
        <p:spPr>
          <a:xfrm>
            <a:off x="361743" y="5126926"/>
            <a:ext cx="216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Pilih</a:t>
            </a:r>
            <a:r>
              <a:rPr lang="en-US" dirty="0"/>
              <a:t> New Merchant</a:t>
            </a:r>
            <a:endParaRPr lang="en-ID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85DC43-E186-D3F3-11BE-78A50FD02AB3}"/>
              </a:ext>
            </a:extLst>
          </p:cNvPr>
          <p:cNvCxnSpPr>
            <a:cxnSpLocks/>
          </p:cNvCxnSpPr>
          <p:nvPr/>
        </p:nvCxnSpPr>
        <p:spPr>
          <a:xfrm flipV="1">
            <a:off x="2564296" y="1717340"/>
            <a:ext cx="240610" cy="362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D28B844-E496-E6BD-DB4C-2924822A8C6D}"/>
              </a:ext>
            </a:extLst>
          </p:cNvPr>
          <p:cNvCxnSpPr>
            <a:cxnSpLocks/>
          </p:cNvCxnSpPr>
          <p:nvPr/>
        </p:nvCxnSpPr>
        <p:spPr>
          <a:xfrm flipV="1">
            <a:off x="4204252" y="2534808"/>
            <a:ext cx="3224627" cy="894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43485F-FD8E-F903-542C-893D9E89242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585749" y="4474781"/>
            <a:ext cx="694083" cy="1218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230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D2B030-BB36-1D1E-94F9-1F156B1CB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1100576" y="129162"/>
            <a:ext cx="840197" cy="560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D802EF-5627-6AC8-6EF9-3D89E0D3D238}"/>
              </a:ext>
            </a:extLst>
          </p:cNvPr>
          <p:cNvSpPr txBox="1"/>
          <p:nvPr/>
        </p:nvSpPr>
        <p:spPr>
          <a:xfrm>
            <a:off x="4011308" y="221541"/>
            <a:ext cx="4588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Input Incoming </a:t>
            </a:r>
            <a:r>
              <a:rPr lang="en-US" sz="28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Aplikasi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C233FE-E438-B8EA-53E5-3044481C96DE}"/>
              </a:ext>
            </a:extLst>
          </p:cNvPr>
          <p:cNvCxnSpPr/>
          <p:nvPr/>
        </p:nvCxnSpPr>
        <p:spPr>
          <a:xfrm>
            <a:off x="5381625" y="818063"/>
            <a:ext cx="142875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6CC52F-4362-9471-4B44-C869F5459FF4}"/>
              </a:ext>
            </a:extLst>
          </p:cNvPr>
          <p:cNvSpPr txBox="1"/>
          <p:nvPr/>
        </p:nvSpPr>
        <p:spPr>
          <a:xfrm>
            <a:off x="5539718" y="854359"/>
            <a:ext cx="2101920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Merchant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EF65AD-AAF8-171C-356C-734466923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933" y="1001016"/>
            <a:ext cx="1381431" cy="5622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09C95-AE18-E4CE-E505-78CE3658E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177" y="1517954"/>
            <a:ext cx="7521173" cy="48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28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D2B030-BB36-1D1E-94F9-1F156B1CB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1100576" y="129162"/>
            <a:ext cx="840197" cy="560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D802EF-5627-6AC8-6EF9-3D89E0D3D238}"/>
              </a:ext>
            </a:extLst>
          </p:cNvPr>
          <p:cNvSpPr txBox="1"/>
          <p:nvPr/>
        </p:nvSpPr>
        <p:spPr>
          <a:xfrm>
            <a:off x="4011308" y="221541"/>
            <a:ext cx="4588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Input Incoming </a:t>
            </a:r>
            <a:r>
              <a:rPr lang="en-US" sz="28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Aplikasi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C233FE-E438-B8EA-53E5-3044481C96DE}"/>
              </a:ext>
            </a:extLst>
          </p:cNvPr>
          <p:cNvCxnSpPr/>
          <p:nvPr/>
        </p:nvCxnSpPr>
        <p:spPr>
          <a:xfrm>
            <a:off x="5381625" y="818063"/>
            <a:ext cx="142875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6CC52F-4362-9471-4B44-C869F5459FF4}"/>
              </a:ext>
            </a:extLst>
          </p:cNvPr>
          <p:cNvSpPr txBox="1"/>
          <p:nvPr/>
        </p:nvSpPr>
        <p:spPr>
          <a:xfrm>
            <a:off x="5482568" y="891366"/>
            <a:ext cx="2101920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Merchant Official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58FE9E-0755-DF83-D358-F5F3AB870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050" y="2593974"/>
            <a:ext cx="3547042" cy="2149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92D796-6FFA-2EE4-9FEB-6A85CFFB2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39" y="2280123"/>
            <a:ext cx="7771224" cy="293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4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D2B030-BB36-1D1E-94F9-1F156B1CB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1100576" y="129162"/>
            <a:ext cx="840197" cy="560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D802EF-5627-6AC8-6EF9-3D89E0D3D238}"/>
              </a:ext>
            </a:extLst>
          </p:cNvPr>
          <p:cNvSpPr txBox="1"/>
          <p:nvPr/>
        </p:nvSpPr>
        <p:spPr>
          <a:xfrm>
            <a:off x="4011308" y="221541"/>
            <a:ext cx="4588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Input Incoming </a:t>
            </a:r>
            <a:r>
              <a:rPr lang="en-US" sz="28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Aplikasi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C233FE-E438-B8EA-53E5-3044481C96DE}"/>
              </a:ext>
            </a:extLst>
          </p:cNvPr>
          <p:cNvCxnSpPr/>
          <p:nvPr/>
        </p:nvCxnSpPr>
        <p:spPr>
          <a:xfrm>
            <a:off x="5381625" y="818063"/>
            <a:ext cx="142875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6CC52F-4362-9471-4B44-C869F5459FF4}"/>
              </a:ext>
            </a:extLst>
          </p:cNvPr>
          <p:cNvSpPr txBox="1"/>
          <p:nvPr/>
        </p:nvSpPr>
        <p:spPr>
          <a:xfrm>
            <a:off x="5759415" y="852336"/>
            <a:ext cx="2101920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Owner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2D5FEE-0253-92DE-E364-11FBD2BAE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373" y="2105025"/>
            <a:ext cx="2184400" cy="2406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2D3209-B486-D7DE-4494-81900D29B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6" y="1685925"/>
            <a:ext cx="9272459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85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3EAF538-E960-7ACC-737D-A5B32B633C9E}"/>
              </a:ext>
            </a:extLst>
          </p:cNvPr>
          <p:cNvSpPr txBox="1"/>
          <p:nvPr/>
        </p:nvSpPr>
        <p:spPr>
          <a:xfrm>
            <a:off x="76729" y="143489"/>
            <a:ext cx="341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 REQUEST - ALUR PROSES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217B8-9431-8C96-565D-7596C7D36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566004"/>
            <a:ext cx="11520000" cy="624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40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D2B030-BB36-1D1E-94F9-1F156B1CB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1100576" y="129162"/>
            <a:ext cx="840197" cy="560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D802EF-5627-6AC8-6EF9-3D89E0D3D238}"/>
              </a:ext>
            </a:extLst>
          </p:cNvPr>
          <p:cNvSpPr txBox="1"/>
          <p:nvPr/>
        </p:nvSpPr>
        <p:spPr>
          <a:xfrm>
            <a:off x="4011308" y="221541"/>
            <a:ext cx="4588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Input Incoming </a:t>
            </a:r>
            <a:r>
              <a:rPr lang="en-US" sz="28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Aplikasi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C233FE-E438-B8EA-53E5-3044481C96DE}"/>
              </a:ext>
            </a:extLst>
          </p:cNvPr>
          <p:cNvCxnSpPr/>
          <p:nvPr/>
        </p:nvCxnSpPr>
        <p:spPr>
          <a:xfrm>
            <a:off x="5381625" y="818063"/>
            <a:ext cx="142875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6CC52F-4362-9471-4B44-C869F5459FF4}"/>
              </a:ext>
            </a:extLst>
          </p:cNvPr>
          <p:cNvSpPr txBox="1"/>
          <p:nvPr/>
        </p:nvSpPr>
        <p:spPr>
          <a:xfrm>
            <a:off x="5273018" y="862517"/>
            <a:ext cx="2101920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Create New Merchant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012ACF-2C41-AA7E-5742-349848B1B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925" y="2047846"/>
            <a:ext cx="5886450" cy="2242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D0706D-DFAA-F426-AB9C-8311577E6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847467"/>
            <a:ext cx="4739618" cy="57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00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D2B030-BB36-1D1E-94F9-1F156B1CB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1100576" y="129162"/>
            <a:ext cx="840197" cy="560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D802EF-5627-6AC8-6EF9-3D89E0D3D238}"/>
              </a:ext>
            </a:extLst>
          </p:cNvPr>
          <p:cNvSpPr txBox="1"/>
          <p:nvPr/>
        </p:nvSpPr>
        <p:spPr>
          <a:xfrm>
            <a:off x="4011308" y="221541"/>
            <a:ext cx="4588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Input Incoming </a:t>
            </a:r>
            <a:r>
              <a:rPr lang="en-US" sz="28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Aplikasi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C233FE-E438-B8EA-53E5-3044481C96DE}"/>
              </a:ext>
            </a:extLst>
          </p:cNvPr>
          <p:cNvCxnSpPr/>
          <p:nvPr/>
        </p:nvCxnSpPr>
        <p:spPr>
          <a:xfrm>
            <a:off x="5381625" y="818063"/>
            <a:ext cx="142875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6CC52F-4362-9471-4B44-C869F5459FF4}"/>
              </a:ext>
            </a:extLst>
          </p:cNvPr>
          <p:cNvSpPr txBox="1"/>
          <p:nvPr/>
        </p:nvSpPr>
        <p:spPr>
          <a:xfrm>
            <a:off x="5615918" y="859359"/>
            <a:ext cx="2101920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Member Bank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2DFD8D-F5B9-3E34-B794-85A4EC24A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24" y="1724025"/>
            <a:ext cx="3244850" cy="424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CC981E-A90E-DA7D-9F76-5267F3B5F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25" y="1409402"/>
            <a:ext cx="6422567" cy="3772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CF4506-2BEC-31C8-E191-81232833A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887" y="5448598"/>
            <a:ext cx="2562225" cy="8763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352A7C-ACEB-CF80-E3E1-4907C63BD647}"/>
              </a:ext>
            </a:extLst>
          </p:cNvPr>
          <p:cNvCxnSpPr/>
          <p:nvPr/>
        </p:nvCxnSpPr>
        <p:spPr>
          <a:xfrm>
            <a:off x="3400425" y="3543300"/>
            <a:ext cx="1028700" cy="1790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269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D2B030-BB36-1D1E-94F9-1F156B1CB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1100576" y="129162"/>
            <a:ext cx="840197" cy="560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D802EF-5627-6AC8-6EF9-3D89E0D3D238}"/>
              </a:ext>
            </a:extLst>
          </p:cNvPr>
          <p:cNvSpPr txBox="1"/>
          <p:nvPr/>
        </p:nvSpPr>
        <p:spPr>
          <a:xfrm>
            <a:off x="4011308" y="221541"/>
            <a:ext cx="4588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Input Incoming </a:t>
            </a:r>
            <a:r>
              <a:rPr lang="en-US" sz="28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Aplikasi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C233FE-E438-B8EA-53E5-3044481C96DE}"/>
              </a:ext>
            </a:extLst>
          </p:cNvPr>
          <p:cNvCxnSpPr/>
          <p:nvPr/>
        </p:nvCxnSpPr>
        <p:spPr>
          <a:xfrm>
            <a:off x="5381625" y="818063"/>
            <a:ext cx="142875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6CC52F-4362-9471-4B44-C869F5459FF4}"/>
              </a:ext>
            </a:extLst>
          </p:cNvPr>
          <p:cNvSpPr txBox="1"/>
          <p:nvPr/>
        </p:nvSpPr>
        <p:spPr>
          <a:xfrm>
            <a:off x="5615918" y="891366"/>
            <a:ext cx="2101920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1200" b="1" i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Jumlah</a:t>
            </a: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 EDC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D8BC4-2D1F-6DD1-5B75-6263B5053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600" y="1955800"/>
            <a:ext cx="3765550" cy="2774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0CAA3C-2234-6C94-0647-FB7A5D63C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400" y="1955800"/>
            <a:ext cx="6732001" cy="379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68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D2B030-BB36-1D1E-94F9-1F156B1CB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1100576" y="129162"/>
            <a:ext cx="840197" cy="560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D802EF-5627-6AC8-6EF9-3D89E0D3D238}"/>
              </a:ext>
            </a:extLst>
          </p:cNvPr>
          <p:cNvSpPr txBox="1"/>
          <p:nvPr/>
        </p:nvSpPr>
        <p:spPr>
          <a:xfrm>
            <a:off x="4011308" y="221541"/>
            <a:ext cx="4588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Input Incoming </a:t>
            </a:r>
            <a:r>
              <a:rPr lang="en-US" sz="28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Aplikasi</a:t>
            </a:r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C233FE-E438-B8EA-53E5-3044481C96DE}"/>
              </a:ext>
            </a:extLst>
          </p:cNvPr>
          <p:cNvCxnSpPr/>
          <p:nvPr/>
        </p:nvCxnSpPr>
        <p:spPr>
          <a:xfrm>
            <a:off x="5381625" y="818063"/>
            <a:ext cx="142875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6CC52F-4362-9471-4B44-C869F5459FF4}"/>
              </a:ext>
            </a:extLst>
          </p:cNvPr>
          <p:cNvSpPr txBox="1"/>
          <p:nvPr/>
        </p:nvSpPr>
        <p:spPr>
          <a:xfrm>
            <a:off x="5453993" y="914607"/>
            <a:ext cx="2101920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Grandview" panose="020B0502040204020203" pitchFamily="34" charset="0"/>
              </a:rPr>
              <a:t>Feature &amp; MDR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7B669B-2CD1-66C7-D329-F0F58FA61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40" y="1361452"/>
            <a:ext cx="4093736" cy="5363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B18D9E-02F4-C114-FE9B-5EB9DF5005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967"/>
          <a:stretch/>
        </p:blipFill>
        <p:spPr>
          <a:xfrm>
            <a:off x="5091784" y="2047874"/>
            <a:ext cx="6364776" cy="291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89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D47C34-23DF-85EE-ADBD-6DADAD6BD87C}"/>
              </a:ext>
            </a:extLst>
          </p:cNvPr>
          <p:cNvSpPr txBox="1"/>
          <p:nvPr/>
        </p:nvSpPr>
        <p:spPr>
          <a:xfrm>
            <a:off x="213064" y="346229"/>
            <a:ext cx="462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Penambahan</a:t>
            </a:r>
            <a:r>
              <a:rPr lang="en-US" dirty="0"/>
              <a:t> Flow approval dan Pickup </a:t>
            </a:r>
            <a:r>
              <a:rPr lang="en-US" dirty="0" err="1"/>
              <a:t>Aproval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422108-E8B0-213C-F51E-97CE978D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93" y="857481"/>
            <a:ext cx="3145053" cy="1896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FA6DBC-A531-2BA5-8529-0103974FE74A}"/>
              </a:ext>
            </a:extLst>
          </p:cNvPr>
          <p:cNvSpPr txBox="1"/>
          <p:nvPr/>
        </p:nvSpPr>
        <p:spPr>
          <a:xfrm>
            <a:off x="3959440" y="781235"/>
            <a:ext cx="52436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/>
              <a:t>Dilakukan</a:t>
            </a:r>
            <a:r>
              <a:rPr lang="en-US" sz="1400" dirty="0"/>
              <a:t> </a:t>
            </a:r>
            <a:r>
              <a:rPr lang="en-US" sz="1400" dirty="0" err="1"/>
              <a:t>gruping</a:t>
            </a:r>
            <a:r>
              <a:rPr lang="en-US" sz="1400" dirty="0"/>
              <a:t> 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branch name </a:t>
            </a:r>
          </a:p>
          <a:p>
            <a:pPr marL="342900" indent="-342900">
              <a:buAutoNum type="arabicPeriod"/>
            </a:pPr>
            <a:r>
              <a:rPr lang="en-US" sz="1400" dirty="0"/>
              <a:t>Di </a:t>
            </a:r>
            <a:r>
              <a:rPr lang="en-US" sz="1400" dirty="0" err="1"/>
              <a:t>tambahkan</a:t>
            </a:r>
            <a:r>
              <a:rPr lang="en-US" sz="1400" dirty="0"/>
              <a:t> pic Approval </a:t>
            </a:r>
            <a:r>
              <a:rPr lang="en-US" sz="1400" dirty="0" err="1"/>
              <a:t>sd</a:t>
            </a:r>
            <a:r>
              <a:rPr lang="en-US" sz="1400" dirty="0"/>
              <a:t> max 5 Pic</a:t>
            </a:r>
          </a:p>
          <a:p>
            <a:pPr marL="342900" indent="-342900">
              <a:buAutoNum type="arabicPeriod"/>
            </a:pPr>
            <a:r>
              <a:rPr lang="en-US" sz="1400" dirty="0"/>
              <a:t>Di </a:t>
            </a:r>
            <a:r>
              <a:rPr lang="en-US" sz="1400" dirty="0" err="1"/>
              <a:t>tambahkan</a:t>
            </a:r>
            <a:r>
              <a:rPr lang="en-US" sz="1400" dirty="0"/>
              <a:t> field Mobile Phone</a:t>
            </a:r>
          </a:p>
          <a:p>
            <a:pPr marL="342900" indent="-342900">
              <a:buAutoNum type="arabicPeriod"/>
            </a:pPr>
            <a:r>
              <a:rPr lang="en-US" sz="1400" dirty="0"/>
              <a:t>Di </a:t>
            </a:r>
            <a:r>
              <a:rPr lang="en-US" sz="1400" dirty="0" err="1"/>
              <a:t>tambahkan</a:t>
            </a:r>
            <a:r>
              <a:rPr lang="en-US" sz="1400" dirty="0"/>
              <a:t> 1 flow </a:t>
            </a:r>
            <a:r>
              <a:rPr lang="en-US" sz="1400" dirty="0" err="1"/>
              <a:t>untuk</a:t>
            </a:r>
            <a:r>
              <a:rPr lang="en-US" sz="1400" dirty="0"/>
              <a:t> user approval digital signature</a:t>
            </a:r>
          </a:p>
          <a:p>
            <a:pPr marL="342900" indent="-342900">
              <a:buAutoNum type="arabicPeriod"/>
            </a:pPr>
            <a:r>
              <a:rPr lang="en-US" sz="1400" dirty="0"/>
              <a:t>Di </a:t>
            </a:r>
            <a:r>
              <a:rPr lang="en-US" sz="1400" dirty="0" err="1"/>
              <a:t>lakukan</a:t>
            </a:r>
            <a:r>
              <a:rPr lang="en-US" sz="1400" dirty="0"/>
              <a:t> Broadcast via email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wa</a:t>
            </a:r>
            <a:r>
              <a:rPr lang="en-US" sz="1400" dirty="0"/>
              <a:t> Ketika </a:t>
            </a:r>
            <a:r>
              <a:rPr lang="en-ID" sz="1400" b="0" i="0" dirty="0" err="1">
                <a:solidFill>
                  <a:srgbClr val="636363"/>
                </a:solidFill>
                <a:effectLst/>
              </a:rPr>
              <a:t>Acquistion</a:t>
            </a:r>
            <a:r>
              <a:rPr lang="en-ID" sz="1400" b="0" i="0" dirty="0">
                <a:solidFill>
                  <a:srgbClr val="636363"/>
                </a:solidFill>
                <a:effectLst/>
              </a:rPr>
              <a:t> Branch</a:t>
            </a:r>
            <a:r>
              <a:rPr lang="en-US" sz="1400" dirty="0"/>
              <a:t> </a:t>
            </a:r>
            <a:endParaRPr lang="en-ID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506201-A1E3-E0FB-34C2-F7F8DCB30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56" y="3099836"/>
            <a:ext cx="6096001" cy="221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5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86CF0C-709F-BA8B-BD23-A5F4A5CE1B0F}"/>
              </a:ext>
            </a:extLst>
          </p:cNvPr>
          <p:cNvSpPr txBox="1"/>
          <p:nvPr/>
        </p:nvSpPr>
        <p:spPr>
          <a:xfrm>
            <a:off x="124288" y="124287"/>
            <a:ext cx="4620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PENAMBAHAN ADMIN BANK DAN DI GRUPING: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62C52-D548-A20D-A550-F0DB03B01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6" y="594803"/>
            <a:ext cx="3815332" cy="23888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5894C5-A1AE-7FB0-B50D-12A7AF1D71F4}"/>
              </a:ext>
            </a:extLst>
          </p:cNvPr>
          <p:cNvSpPr/>
          <p:nvPr/>
        </p:nvSpPr>
        <p:spPr>
          <a:xfrm>
            <a:off x="284085" y="1145219"/>
            <a:ext cx="1784412" cy="568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A49C0D-1547-1ADA-D3D3-E6BA0BDC1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86" y="3284737"/>
            <a:ext cx="3846512" cy="22638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754A38-31EC-E5CC-73AF-1A0AE6BBD86F}"/>
              </a:ext>
            </a:extLst>
          </p:cNvPr>
          <p:cNvSpPr/>
          <p:nvPr/>
        </p:nvSpPr>
        <p:spPr>
          <a:xfrm>
            <a:off x="390618" y="3666478"/>
            <a:ext cx="3444536" cy="1233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DD96C3-F93D-F1D9-4DEB-2A0E0441C994}"/>
              </a:ext>
            </a:extLst>
          </p:cNvPr>
          <p:cNvSpPr txBox="1"/>
          <p:nvPr/>
        </p:nvSpPr>
        <p:spPr>
          <a:xfrm>
            <a:off x="4531528" y="1059972"/>
            <a:ext cx="59211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1. </a:t>
            </a:r>
            <a:r>
              <a:rPr lang="en-US" sz="1400" dirty="0" err="1"/>
              <a:t>Ditambahkan</a:t>
            </a:r>
            <a:r>
              <a:rPr lang="en-US" sz="1400" dirty="0"/>
              <a:t> maximal 5 pic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tanda</a:t>
            </a:r>
            <a:r>
              <a:rPr lang="en-US" sz="1400" dirty="0"/>
              <a:t> </a:t>
            </a:r>
            <a:r>
              <a:rPr lang="en-US" sz="1400" dirty="0" err="1"/>
              <a:t>tangan</a:t>
            </a:r>
            <a:r>
              <a:rPr lang="en-US" sz="1400" dirty="0"/>
              <a:t> Digital Signature</a:t>
            </a:r>
            <a:br>
              <a:rPr lang="en-US" sz="1400" dirty="0"/>
            </a:br>
            <a:r>
              <a:rPr lang="en-US" sz="1400" dirty="0"/>
              <a:t>2. </a:t>
            </a:r>
            <a:r>
              <a:rPr lang="en-US" sz="1400" dirty="0" err="1"/>
              <a:t>Ditambahkan</a:t>
            </a:r>
            <a:r>
              <a:rPr lang="en-US" sz="1400" dirty="0"/>
              <a:t> Field Mobile Phone </a:t>
            </a:r>
          </a:p>
          <a:p>
            <a:r>
              <a:rPr lang="en-US" sz="1400" dirty="0"/>
              <a:t>3. Di </a:t>
            </a:r>
            <a:r>
              <a:rPr lang="en-US" sz="1400" dirty="0" err="1"/>
              <a:t>buatkan</a:t>
            </a:r>
            <a:r>
              <a:rPr lang="en-US" sz="1400" dirty="0"/>
              <a:t> </a:t>
            </a:r>
            <a:r>
              <a:rPr lang="en-US" sz="1400" dirty="0" err="1"/>
              <a:t>gruping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branch name </a:t>
            </a:r>
            <a:r>
              <a:rPr lang="en-US" sz="1400" dirty="0" err="1"/>
              <a:t>nya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max 5 Pic</a:t>
            </a:r>
          </a:p>
          <a:p>
            <a:r>
              <a:rPr lang="en-US" sz="1400" dirty="0"/>
              <a:t>4. Di </a:t>
            </a:r>
            <a:r>
              <a:rPr lang="en-US" sz="1400" dirty="0" err="1"/>
              <a:t>lalkukan</a:t>
            </a:r>
            <a:r>
              <a:rPr lang="en-US" sz="1400" dirty="0"/>
              <a:t> broadcast </a:t>
            </a:r>
            <a:r>
              <a:rPr lang="en-US" sz="1400" dirty="0" err="1"/>
              <a:t>untuk</a:t>
            </a:r>
            <a:r>
              <a:rPr lang="en-US" sz="1400" dirty="0"/>
              <a:t> reminder digital signature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3636124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672590" y="963930"/>
            <a:ext cx="1188720" cy="10414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/>
              <a:t>YOE</a:t>
            </a:r>
          </a:p>
        </p:txBody>
      </p:sp>
      <p:sp>
        <p:nvSpPr>
          <p:cNvPr id="5" name="Rectangle 4"/>
          <p:cNvSpPr/>
          <p:nvPr/>
        </p:nvSpPr>
        <p:spPr>
          <a:xfrm>
            <a:off x="3660775" y="1416050"/>
            <a:ext cx="1598295" cy="830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/>
              <a:t>Capture Document with Phone</a:t>
            </a:r>
          </a:p>
        </p:txBody>
      </p:sp>
      <p:cxnSp>
        <p:nvCxnSpPr>
          <p:cNvPr id="6" name="Elbow Connector 5"/>
          <p:cNvCxnSpPr>
            <a:stCxn id="4" idx="3"/>
            <a:endCxn id="5" idx="1"/>
          </p:cNvCxnSpPr>
          <p:nvPr/>
        </p:nvCxnSpPr>
        <p:spPr>
          <a:xfrm>
            <a:off x="2851150" y="1484630"/>
            <a:ext cx="799465" cy="346710"/>
          </a:xfrm>
          <a:prstGeom prst="bentConnector3">
            <a:avLst>
              <a:gd name="adj1" fmla="val 5004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660775" y="2709545"/>
            <a:ext cx="1609090" cy="704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/>
              <a:t>Send App code dan Image via API to OCR System</a:t>
            </a:r>
          </a:p>
        </p:txBody>
      </p:sp>
      <p:cxnSp>
        <p:nvCxnSpPr>
          <p:cNvPr id="8" name="Straight Arrow Connector 7"/>
          <p:cNvCxnSpPr>
            <a:stCxn id="5" idx="2"/>
            <a:endCxn id="7" idx="0"/>
          </p:cNvCxnSpPr>
          <p:nvPr/>
        </p:nvCxnSpPr>
        <p:spPr>
          <a:xfrm>
            <a:off x="4450080" y="2246630"/>
            <a:ext cx="5080" cy="462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8976995" y="1831340"/>
            <a:ext cx="1188720" cy="10414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/>
              <a:t>OCR Dashboard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59805" y="1416050"/>
            <a:ext cx="1609090" cy="70421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1200"/>
              <a:t>Receive API and check Document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59805" y="2709545"/>
            <a:ext cx="1609090" cy="70421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1200"/>
              <a:t>Send Response API</a:t>
            </a:r>
          </a:p>
        </p:txBody>
      </p:sp>
      <p:cxnSp>
        <p:nvCxnSpPr>
          <p:cNvPr id="13" name="Elbow Connector 12"/>
          <p:cNvCxnSpPr>
            <a:stCxn id="7" idx="3"/>
            <a:endCxn id="11" idx="1"/>
          </p:cNvCxnSpPr>
          <p:nvPr/>
        </p:nvCxnSpPr>
        <p:spPr>
          <a:xfrm flipV="1">
            <a:off x="5259705" y="1768475"/>
            <a:ext cx="789940" cy="129349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2"/>
            <a:endCxn id="12" idx="0"/>
          </p:cNvCxnSpPr>
          <p:nvPr/>
        </p:nvCxnSpPr>
        <p:spPr>
          <a:xfrm>
            <a:off x="6854190" y="2120265"/>
            <a:ext cx="0" cy="589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1"/>
            <a:endCxn id="7" idx="3"/>
          </p:cNvCxnSpPr>
          <p:nvPr/>
        </p:nvCxnSpPr>
        <p:spPr>
          <a:xfrm flipH="1">
            <a:off x="5259705" y="3061970"/>
            <a:ext cx="7899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2" idx="3"/>
            <a:endCxn id="9" idx="1"/>
          </p:cNvCxnSpPr>
          <p:nvPr/>
        </p:nvCxnSpPr>
        <p:spPr>
          <a:xfrm flipV="1">
            <a:off x="7658735" y="2352040"/>
            <a:ext cx="1308100" cy="7099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766810" y="3413760"/>
            <a:ext cx="1609090" cy="8216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1200"/>
              <a:t>Verified and Update Data Image and OCR Result</a:t>
            </a:r>
          </a:p>
        </p:txBody>
      </p:sp>
      <p:cxnSp>
        <p:nvCxnSpPr>
          <p:cNvPr id="18" name="Straight Arrow Connector 17"/>
          <p:cNvCxnSpPr>
            <a:stCxn id="9" idx="2"/>
            <a:endCxn id="17" idx="0"/>
          </p:cNvCxnSpPr>
          <p:nvPr/>
        </p:nvCxnSpPr>
        <p:spPr>
          <a:xfrm>
            <a:off x="9561195" y="2872740"/>
            <a:ext cx="0" cy="541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860280" y="4541520"/>
            <a:ext cx="1609090" cy="70421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1200"/>
              <a:t>send Image File Via FTP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094345" y="4541520"/>
            <a:ext cx="1609090" cy="70421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1200"/>
              <a:t>Send Data to YOE Database</a:t>
            </a:r>
          </a:p>
        </p:txBody>
      </p:sp>
      <p:cxnSp>
        <p:nvCxnSpPr>
          <p:cNvPr id="22" name="Elbow Connector 21"/>
          <p:cNvCxnSpPr>
            <a:stCxn id="21" idx="1"/>
            <a:endCxn id="3" idx="3"/>
          </p:cNvCxnSpPr>
          <p:nvPr/>
        </p:nvCxnSpPr>
        <p:spPr>
          <a:xfrm rot="10800000">
            <a:off x="2886075" y="3413125"/>
            <a:ext cx="5208270" cy="148082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7" idx="2"/>
            <a:endCxn id="21" idx="0"/>
          </p:cNvCxnSpPr>
          <p:nvPr/>
        </p:nvCxnSpPr>
        <p:spPr>
          <a:xfrm rot="5400000">
            <a:off x="9071928" y="4052253"/>
            <a:ext cx="306070" cy="672465"/>
          </a:xfrm>
          <a:prstGeom prst="bentConnector3">
            <a:avLst>
              <a:gd name="adj1" fmla="val 4989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7" idx="2"/>
            <a:endCxn id="20" idx="0"/>
          </p:cNvCxnSpPr>
          <p:nvPr/>
        </p:nvCxnSpPr>
        <p:spPr>
          <a:xfrm rot="5400000" flipV="1">
            <a:off x="9954895" y="3841750"/>
            <a:ext cx="306070" cy="10934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73100" y="4203700"/>
            <a:ext cx="1188720" cy="10414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/>
              <a:t>MAAS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4345" y="2710180"/>
            <a:ext cx="1609090" cy="704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/>
              <a:t>Create File MAAS Via FTP</a:t>
            </a:r>
          </a:p>
        </p:txBody>
      </p:sp>
      <p:cxnSp>
        <p:nvCxnSpPr>
          <p:cNvPr id="28" name="Elbow Connector 27"/>
          <p:cNvCxnSpPr>
            <a:stCxn id="4" idx="1"/>
            <a:endCxn id="27" idx="0"/>
          </p:cNvCxnSpPr>
          <p:nvPr/>
        </p:nvCxnSpPr>
        <p:spPr>
          <a:xfrm rot="10800000" flipV="1">
            <a:off x="1268730" y="1484630"/>
            <a:ext cx="393700" cy="12255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7" idx="2"/>
            <a:endCxn id="26" idx="0"/>
          </p:cNvCxnSpPr>
          <p:nvPr/>
        </p:nvCxnSpPr>
        <p:spPr>
          <a:xfrm flipH="1">
            <a:off x="1267460" y="3414395"/>
            <a:ext cx="11430" cy="789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0" idx="2"/>
            <a:endCxn id="3" idx="3"/>
          </p:cNvCxnSpPr>
          <p:nvPr/>
        </p:nvCxnSpPr>
        <p:spPr>
          <a:xfrm rot="5400000" flipH="1">
            <a:off x="5859145" y="440055"/>
            <a:ext cx="1832610" cy="7778750"/>
          </a:xfrm>
          <a:prstGeom prst="bentConnector3">
            <a:avLst>
              <a:gd name="adj1" fmla="val -1299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30"/>
          <p:cNvSpPr txBox="1"/>
          <p:nvPr/>
        </p:nvSpPr>
        <p:spPr>
          <a:xfrm>
            <a:off x="681990" y="304165"/>
            <a:ext cx="33216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OCR SYSTEM ONBOARDING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54025" y="5711825"/>
            <a:ext cx="1609090" cy="7042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1200"/>
              <a:t>Data entry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5532120" y="704215"/>
            <a:ext cx="0" cy="571182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19710" y="3786505"/>
            <a:ext cx="5333365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/>
          <p:cNvCxnSpPr>
            <a:stCxn id="26" idx="2"/>
            <a:endCxn id="32" idx="0"/>
          </p:cNvCxnSpPr>
          <p:nvPr/>
        </p:nvCxnSpPr>
        <p:spPr>
          <a:xfrm flipH="1">
            <a:off x="1258570" y="5245100"/>
            <a:ext cx="8890" cy="466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n 2"/>
          <p:cNvSpPr/>
          <p:nvPr/>
        </p:nvSpPr>
        <p:spPr>
          <a:xfrm>
            <a:off x="2397125" y="2414905"/>
            <a:ext cx="977900" cy="9982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" altLang="en-US" sz="1200"/>
              <a:t>YOE DB &amp; FTP Storage</a:t>
            </a:r>
          </a:p>
        </p:txBody>
      </p:sp>
      <p:cxnSp>
        <p:nvCxnSpPr>
          <p:cNvPr id="36" name="Elbow Connector 35"/>
          <p:cNvCxnSpPr>
            <a:stCxn id="4" idx="2"/>
            <a:endCxn id="3" idx="1"/>
          </p:cNvCxnSpPr>
          <p:nvPr/>
        </p:nvCxnSpPr>
        <p:spPr>
          <a:xfrm rot="5400000" flipV="1">
            <a:off x="2371725" y="1899920"/>
            <a:ext cx="409575" cy="619125"/>
          </a:xfrm>
          <a:prstGeom prst="bentConnector3">
            <a:avLst>
              <a:gd name="adj1" fmla="val 5007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CD8D49-53C6-0DED-146D-0DC528B8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661987"/>
            <a:ext cx="4984581" cy="2356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F9F2F7-5404-5AFC-ED25-7DF3C63EC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3151573"/>
            <a:ext cx="6145533" cy="33226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FEDFF3-7259-A268-7EB7-D6D76F275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468" y="708571"/>
            <a:ext cx="6515445" cy="23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51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DCE76-E689-ED00-408B-56D2E52E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45" y="719091"/>
            <a:ext cx="4941991" cy="4779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71222-775E-CCB6-2DF1-10456300B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791" y="1006948"/>
            <a:ext cx="5154699" cy="449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95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7657EB-0008-C6E8-926F-4B5A55A2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1" y="799036"/>
            <a:ext cx="5842109" cy="3590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C0266E-71C4-30E5-3233-27959E2E1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674" y="348447"/>
            <a:ext cx="5154699" cy="57416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9AE6B0-9144-43BD-7EB9-D0E787D6FAA7}"/>
              </a:ext>
            </a:extLst>
          </p:cNvPr>
          <p:cNvSpPr/>
          <p:nvPr/>
        </p:nvSpPr>
        <p:spPr>
          <a:xfrm>
            <a:off x="8353887" y="3258105"/>
            <a:ext cx="1118587" cy="170895"/>
          </a:xfrm>
          <a:prstGeom prst="rect">
            <a:avLst/>
          </a:prstGeom>
          <a:noFill/>
          <a:ln w="28575"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41E68C-1CCA-A7C6-9A58-50F14061CCDD}"/>
              </a:ext>
            </a:extLst>
          </p:cNvPr>
          <p:cNvSpPr/>
          <p:nvPr/>
        </p:nvSpPr>
        <p:spPr>
          <a:xfrm>
            <a:off x="328474" y="1242874"/>
            <a:ext cx="2965142" cy="452761"/>
          </a:xfrm>
          <a:prstGeom prst="rect">
            <a:avLst/>
          </a:prstGeom>
          <a:noFill/>
          <a:ln w="28575"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714225-4462-E621-3D97-F441A6C3D48E}"/>
              </a:ext>
            </a:extLst>
          </p:cNvPr>
          <p:cNvSpPr/>
          <p:nvPr/>
        </p:nvSpPr>
        <p:spPr>
          <a:xfrm>
            <a:off x="316336" y="1741502"/>
            <a:ext cx="2977280" cy="1543235"/>
          </a:xfrm>
          <a:prstGeom prst="rect">
            <a:avLst/>
          </a:prstGeom>
          <a:noFill/>
          <a:ln w="28575"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E34291-F15D-4D7D-5892-C95F68CB9EC1}"/>
              </a:ext>
            </a:extLst>
          </p:cNvPr>
          <p:cNvSpPr/>
          <p:nvPr/>
        </p:nvSpPr>
        <p:spPr>
          <a:xfrm>
            <a:off x="8353887" y="3543670"/>
            <a:ext cx="2698812" cy="318116"/>
          </a:xfrm>
          <a:prstGeom prst="rect">
            <a:avLst/>
          </a:prstGeom>
          <a:noFill/>
          <a:ln w="28575"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01A0D-DB71-B1A1-8AE1-D8C5C5B344BD}"/>
              </a:ext>
            </a:extLst>
          </p:cNvPr>
          <p:cNvSpPr/>
          <p:nvPr/>
        </p:nvSpPr>
        <p:spPr>
          <a:xfrm>
            <a:off x="3389290" y="1695636"/>
            <a:ext cx="2603137" cy="372862"/>
          </a:xfrm>
          <a:prstGeom prst="rect">
            <a:avLst/>
          </a:prstGeom>
          <a:noFill/>
          <a:ln w="28575"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E378FA-D7A4-7B47-2310-86523AC98428}"/>
              </a:ext>
            </a:extLst>
          </p:cNvPr>
          <p:cNvSpPr txBox="1"/>
          <p:nvPr/>
        </p:nvSpPr>
        <p:spPr>
          <a:xfrm>
            <a:off x="1680689" y="1317425"/>
            <a:ext cx="2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  <a:endParaRPr lang="en-ID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164A4E-6087-E18F-177F-DA0B8F4F2F45}"/>
              </a:ext>
            </a:extLst>
          </p:cNvPr>
          <p:cNvSpPr txBox="1"/>
          <p:nvPr/>
        </p:nvSpPr>
        <p:spPr>
          <a:xfrm>
            <a:off x="9443861" y="3189663"/>
            <a:ext cx="2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  <a:endParaRPr lang="en-ID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00FFB8-D76A-F73A-856C-8E58DE732359}"/>
              </a:ext>
            </a:extLst>
          </p:cNvPr>
          <p:cNvSpPr/>
          <p:nvPr/>
        </p:nvSpPr>
        <p:spPr>
          <a:xfrm>
            <a:off x="8336132" y="3951303"/>
            <a:ext cx="1118587" cy="170895"/>
          </a:xfrm>
          <a:prstGeom prst="rect">
            <a:avLst/>
          </a:prstGeom>
          <a:noFill/>
          <a:ln w="28575"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EC4889-87F5-AB27-6D9B-695ECB6B6124}"/>
              </a:ext>
            </a:extLst>
          </p:cNvPr>
          <p:cNvSpPr txBox="1"/>
          <p:nvPr/>
        </p:nvSpPr>
        <p:spPr>
          <a:xfrm>
            <a:off x="1802469" y="2205342"/>
            <a:ext cx="2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  <a:endParaRPr lang="en-ID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59D85-1778-D694-3486-71E1C6190F63}"/>
              </a:ext>
            </a:extLst>
          </p:cNvPr>
          <p:cNvSpPr txBox="1"/>
          <p:nvPr/>
        </p:nvSpPr>
        <p:spPr>
          <a:xfrm>
            <a:off x="11024086" y="3560656"/>
            <a:ext cx="2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  <a:endParaRPr lang="en-ID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A823DC-1A96-EBA9-6343-5264917AD56A}"/>
              </a:ext>
            </a:extLst>
          </p:cNvPr>
          <p:cNvSpPr txBox="1"/>
          <p:nvPr/>
        </p:nvSpPr>
        <p:spPr>
          <a:xfrm>
            <a:off x="5667403" y="1741502"/>
            <a:ext cx="248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327557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87A364-C36D-D8EC-0D66-B6A42828ACC3}"/>
              </a:ext>
            </a:extLst>
          </p:cNvPr>
          <p:cNvSpPr txBox="1"/>
          <p:nvPr/>
        </p:nvSpPr>
        <p:spPr>
          <a:xfrm>
            <a:off x="76729" y="143489"/>
            <a:ext cx="341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 REQUEST - ALUR PROSES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7DB37-8033-5B32-316B-F926E9778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562457"/>
            <a:ext cx="11520000" cy="626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47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C210EA-95A0-56C9-D565-9A569E9F6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68" y="262724"/>
            <a:ext cx="5332546" cy="3474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795807-EF8E-FA91-3D03-10FC92B57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7902"/>
            <a:ext cx="5604289" cy="26493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158A83-7FDD-6D5D-405F-2D38B32B183D}"/>
              </a:ext>
            </a:extLst>
          </p:cNvPr>
          <p:cNvSpPr/>
          <p:nvPr/>
        </p:nvSpPr>
        <p:spPr>
          <a:xfrm>
            <a:off x="301841" y="754602"/>
            <a:ext cx="2530136" cy="14293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63E56-8D66-0A4B-6827-89BA44A9F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371" y="3324689"/>
            <a:ext cx="5673546" cy="23098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AB128B-5265-6FA0-920F-9BC232B2A70A}"/>
              </a:ext>
            </a:extLst>
          </p:cNvPr>
          <p:cNvSpPr/>
          <p:nvPr/>
        </p:nvSpPr>
        <p:spPr>
          <a:xfrm>
            <a:off x="3022178" y="1856913"/>
            <a:ext cx="2530136" cy="69985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1990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87A364-C36D-D8EC-0D66-B6A42828ACC3}"/>
              </a:ext>
            </a:extLst>
          </p:cNvPr>
          <p:cNvSpPr txBox="1"/>
          <p:nvPr/>
        </p:nvSpPr>
        <p:spPr>
          <a:xfrm>
            <a:off x="76729" y="143489"/>
            <a:ext cx="526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 REQUEST - ALUR APPROVAL EDC/QRIS BMRI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CFECD-72F3-6EBA-8581-B5C4A092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558291"/>
            <a:ext cx="11520000" cy="62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50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87A364-C36D-D8EC-0D66-B6A42828ACC3}"/>
              </a:ext>
            </a:extLst>
          </p:cNvPr>
          <p:cNvSpPr txBox="1"/>
          <p:nvPr/>
        </p:nvSpPr>
        <p:spPr>
          <a:xfrm>
            <a:off x="76729" y="143489"/>
            <a:ext cx="457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 REQUEST - ALUR APPROVAL EDC BTN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97657A-A3F4-BC0A-45A4-119CCFCEF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571824"/>
            <a:ext cx="11520000" cy="628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87A364-C36D-D8EC-0D66-B6A42828ACC3}"/>
              </a:ext>
            </a:extLst>
          </p:cNvPr>
          <p:cNvSpPr txBox="1"/>
          <p:nvPr/>
        </p:nvSpPr>
        <p:spPr>
          <a:xfrm>
            <a:off x="76729" y="143489"/>
            <a:ext cx="450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 REQUEST - ALUR APPROVAL EDC BRI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AE73D-5C13-C08B-8603-D14C1CB13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1098249"/>
            <a:ext cx="11520000" cy="554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9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87A364-C36D-D8EC-0D66-B6A42828ACC3}"/>
              </a:ext>
            </a:extLst>
          </p:cNvPr>
          <p:cNvSpPr txBox="1"/>
          <p:nvPr/>
        </p:nvSpPr>
        <p:spPr>
          <a:xfrm>
            <a:off x="76729" y="143489"/>
            <a:ext cx="453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 REQUEST - ALUR APPROVAL EDC BNI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FCC1B7-19B2-8E33-E4D7-AC995B7B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1036745"/>
            <a:ext cx="11520000" cy="55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40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87A364-C36D-D8EC-0D66-B6A42828ACC3}"/>
              </a:ext>
            </a:extLst>
          </p:cNvPr>
          <p:cNvSpPr txBox="1"/>
          <p:nvPr/>
        </p:nvSpPr>
        <p:spPr>
          <a:xfrm>
            <a:off x="76729" y="143489"/>
            <a:ext cx="457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 REQUEST - ALUR DIGITAL SIGNATURE</a:t>
            </a:r>
            <a:endParaRPr lang="en-ID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E1C79-C53E-6E42-35BE-0860ACBF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390" y="698498"/>
            <a:ext cx="4169219" cy="615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7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424670-0067-A3EF-B1AA-2734673E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" y="922339"/>
            <a:ext cx="11880000" cy="5448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715183-1AEA-70A6-75B6-0EBA014926F0}"/>
              </a:ext>
            </a:extLst>
          </p:cNvPr>
          <p:cNvSpPr txBox="1"/>
          <p:nvPr/>
        </p:nvSpPr>
        <p:spPr>
          <a:xfrm>
            <a:off x="76729" y="143489"/>
            <a:ext cx="439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 REQUEST – FIELD DATA MERCHANT</a:t>
            </a:r>
          </a:p>
        </p:txBody>
      </p:sp>
    </p:spTree>
    <p:extLst>
      <p:ext uri="{BB962C8B-B14F-4D97-AF65-F5344CB8AC3E}">
        <p14:creationId xmlns:p14="http://schemas.microsoft.com/office/powerpoint/2010/main" val="1450044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2150</TotalTime>
  <Words>829</Words>
  <Application>Microsoft Office PowerPoint</Application>
  <PresentationFormat>Widescreen</PresentationFormat>
  <Paragraphs>131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Grandview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Muharram Nur Ikhsan</dc:creator>
  <cp:lastModifiedBy>Muharram Nur Ikhsan</cp:lastModifiedBy>
  <cp:revision>7</cp:revision>
  <dcterms:created xsi:type="dcterms:W3CDTF">2022-03-24T06:21:52Z</dcterms:created>
  <dcterms:modified xsi:type="dcterms:W3CDTF">2022-10-04T10:26:31Z</dcterms:modified>
</cp:coreProperties>
</file>